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7" r:id="rId12"/>
    <p:sldId id="26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82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706F9-A447-47CC-BE20-1BC52835C4D4}" type="datetimeFigureOut">
              <a:rPr lang="zh-TW" altLang="en-US" smtClean="0"/>
              <a:t>2020/4/24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4E538-580B-4CE7-BBE9-2F2B064BB3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245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Restriction</a:t>
            </a:r>
            <a:r>
              <a:rPr lang="zh-TW" altLang="en-US" dirty="0"/>
              <a:t>是指測資不會出現的情況，不需要考慮，把他們列出來是為了協助理解題目。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4E538-580B-4CE7-BBE9-2F2B064BB3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6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我們有一張地形圖，地形圖是一張</a:t>
            </a:r>
            <a:r>
              <a:rPr lang="en-US" altLang="zh-TW" dirty="0"/>
              <a:t>graph</a:t>
            </a:r>
            <a:r>
              <a:rPr lang="zh-TW" altLang="en-US" dirty="0"/>
              <a:t>，</a:t>
            </a:r>
            <a:r>
              <a:rPr lang="en-US" altLang="zh-TW" dirty="0"/>
              <a:t>graph</a:t>
            </a:r>
            <a:r>
              <a:rPr lang="zh-TW" altLang="en-US" dirty="0"/>
              <a:t>中每一個</a:t>
            </a:r>
            <a:r>
              <a:rPr lang="en-US" altLang="zh-TW" dirty="0"/>
              <a:t>node</a:t>
            </a:r>
            <a:r>
              <a:rPr lang="zh-TW" altLang="en-US" dirty="0"/>
              <a:t>有</a:t>
            </a:r>
            <a:r>
              <a:rPr lang="en-US" altLang="zh-TW" dirty="0"/>
              <a:t>x</a:t>
            </a:r>
            <a:r>
              <a:rPr lang="zh-TW" altLang="en-US" dirty="0"/>
              <a:t>座標</a:t>
            </a:r>
            <a:r>
              <a:rPr lang="en-US" altLang="zh-TW" dirty="0"/>
              <a:t>(x),y</a:t>
            </a:r>
            <a:r>
              <a:rPr lang="zh-TW" altLang="en-US" dirty="0"/>
              <a:t>座標</a:t>
            </a:r>
            <a:r>
              <a:rPr lang="en-US" altLang="zh-TW" dirty="0"/>
              <a:t>(y),</a:t>
            </a:r>
            <a:r>
              <a:rPr lang="zh-TW" altLang="en-US" dirty="0"/>
              <a:t>跟他們的高度</a:t>
            </a:r>
            <a:r>
              <a:rPr lang="en-US" altLang="zh-TW" dirty="0"/>
              <a:t>(h)</a:t>
            </a:r>
            <a:r>
              <a:rPr lang="zh-TW" altLang="en-US" dirty="0"/>
              <a:t>，</a:t>
            </a:r>
            <a:r>
              <a:rPr lang="en-US" altLang="zh-TW" dirty="0"/>
              <a:t>node</a:t>
            </a:r>
            <a:r>
              <a:rPr lang="zh-TW" altLang="en-US" dirty="0"/>
              <a:t>之間被</a:t>
            </a:r>
            <a:r>
              <a:rPr lang="en-US" altLang="zh-TW" dirty="0"/>
              <a:t>edge</a:t>
            </a:r>
            <a:r>
              <a:rPr lang="zh-TW" altLang="en-US" dirty="0"/>
              <a:t>連接起來，連接的方式被稱為三角化，一言以蔽之就是圖形上所有的</a:t>
            </a:r>
            <a:r>
              <a:rPr lang="en-US" altLang="zh-TW" dirty="0"/>
              <a:t>edge</a:t>
            </a:r>
            <a:r>
              <a:rPr lang="zh-TW" altLang="en-US" dirty="0"/>
              <a:t>都會呈三角形。</a:t>
            </a:r>
            <a:endParaRPr lang="en-US" altLang="zh-TW" dirty="0"/>
          </a:p>
          <a:p>
            <a:r>
              <a:rPr lang="zh-TW" altLang="en-US" dirty="0"/>
              <a:t>今天突然下了一場大暴雨，把所有地形上的凹口都填成了湖，我們的任務是輸出所有湖的水平高度。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4E538-580B-4CE7-BBE9-2F2B064BB3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84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altLang="zh-TW" dirty="0"/>
              <a:t>(a)</a:t>
            </a:r>
            <a:r>
              <a:rPr lang="zh-TW" altLang="en-US" dirty="0"/>
              <a:t>如果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已被包含在一個湖中則跳過此點，直接對下一個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進行</a:t>
            </a:r>
            <a:r>
              <a:rPr lang="en-US" altLang="zh-TW" dirty="0"/>
              <a:t>3.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(b)</a:t>
            </a:r>
            <a:r>
              <a:rPr lang="zh-TW" altLang="en-US" dirty="0"/>
              <a:t>首先建一個包含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的</a:t>
            </a:r>
            <a:r>
              <a:rPr lang="en-US" altLang="zh-TW" dirty="0"/>
              <a:t>disjoint set </a:t>
            </a:r>
            <a:r>
              <a:rPr lang="en-US" altLang="zh-TW" i="1" dirty="0" err="1"/>
              <a:t>present_Lake</a:t>
            </a:r>
            <a:r>
              <a:rPr lang="en-US" altLang="zh-TW" dirty="0"/>
              <a:t>:{v</a:t>
            </a:r>
            <a:r>
              <a:rPr lang="en-US" altLang="zh-TW" baseline="-25000" dirty="0"/>
              <a:t>i</a:t>
            </a:r>
            <a:r>
              <a:rPr lang="en-US" altLang="zh-TW" dirty="0"/>
              <a:t>}</a:t>
            </a:r>
          </a:p>
          <a:p>
            <a:pPr marL="274320" lvl="1" indent="0">
              <a:buNone/>
            </a:pPr>
            <a:r>
              <a:rPr lang="en-US" altLang="zh-TW" dirty="0"/>
              <a:t>(c)</a:t>
            </a:r>
            <a:r>
              <a:rPr lang="zh-TW" altLang="en-US" dirty="0"/>
              <a:t>對所有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的相鄰</a:t>
            </a:r>
            <a:r>
              <a:rPr lang="en-US" altLang="zh-TW" dirty="0"/>
              <a:t>node(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/>
              <a:t>)</a:t>
            </a:r>
            <a:r>
              <a:rPr lang="zh-TW" altLang="en-US" dirty="0"/>
              <a:t>做以下動作</a:t>
            </a:r>
            <a:r>
              <a:rPr lang="en-US" altLang="zh-TW" dirty="0"/>
              <a:t>:</a:t>
            </a:r>
          </a:p>
          <a:p>
            <a:pPr marL="274320" lvl="1" indent="0">
              <a:buNone/>
            </a:pPr>
            <a:r>
              <a:rPr lang="en-US" altLang="zh-TW" dirty="0"/>
              <a:t>	if 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.height</a:t>
            </a:r>
            <a:r>
              <a:rPr lang="en-US" altLang="zh-TW" dirty="0"/>
              <a:t> &lt;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r>
              <a:rPr lang="en-US" altLang="zh-TW" dirty="0"/>
              <a:t>, return.</a:t>
            </a:r>
          </a:p>
          <a:p>
            <a:pPr marL="274320" lvl="1" indent="0">
              <a:buNone/>
            </a:pPr>
            <a:r>
              <a:rPr lang="en-US" altLang="zh-TW" dirty="0"/>
              <a:t>	else record the min of 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	if(all 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r>
              <a:rPr lang="en-US" altLang="zh-TW" dirty="0"/>
              <a:t>&gt;=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.height</a:t>
            </a:r>
            <a:r>
              <a:rPr lang="en-US" altLang="zh-TW" dirty="0"/>
              <a:t>) union the min we recorded with </a:t>
            </a:r>
            <a:r>
              <a:rPr lang="en-US" altLang="zh-TW" i="1" dirty="0" err="1"/>
              <a:t>present_Lake</a:t>
            </a:r>
            <a:r>
              <a:rPr lang="en-US" altLang="zh-TW" dirty="0"/>
              <a:t>.</a:t>
            </a:r>
          </a:p>
          <a:p>
            <a:pPr marL="274320" lvl="1" indent="0">
              <a:buNone/>
            </a:pPr>
            <a:r>
              <a:rPr lang="en-US" altLang="zh-TW" dirty="0"/>
              <a:t>	recursively do (d) for the 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直到沒有</a:t>
            </a:r>
            <a:r>
              <a:rPr lang="en-US" altLang="zh-TW" dirty="0"/>
              <a:t>node</a:t>
            </a:r>
            <a:r>
              <a:rPr lang="zh-TW" altLang="en-US" dirty="0"/>
              <a:t>滿足</a:t>
            </a:r>
            <a:r>
              <a:rPr lang="en-US" altLang="zh-TW" dirty="0"/>
              <a:t>(d)</a:t>
            </a:r>
            <a:r>
              <a:rPr lang="zh-TW" altLang="en-US" dirty="0"/>
              <a:t>的</a:t>
            </a:r>
            <a:r>
              <a:rPr lang="en-US" altLang="zh-TW" dirty="0"/>
              <a:t>if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(d)The min we recorded in (d) is a dept of a lake. </a:t>
            </a:r>
            <a:r>
              <a:rPr lang="zh-TW" altLang="en-US" dirty="0"/>
              <a:t>將</a:t>
            </a:r>
            <a:r>
              <a:rPr lang="en-US" altLang="zh-TW" dirty="0"/>
              <a:t>disjoint</a:t>
            </a:r>
            <a:r>
              <a:rPr lang="zh-TW" altLang="en-US" dirty="0"/>
              <a:t> </a:t>
            </a:r>
            <a:r>
              <a:rPr lang="en-US" altLang="zh-TW" dirty="0"/>
              <a:t>set </a:t>
            </a:r>
            <a:r>
              <a:rPr lang="en-US" altLang="zh-TW" i="1" dirty="0" err="1"/>
              <a:t>present_Lake</a:t>
            </a:r>
            <a:r>
              <a:rPr lang="en-US" altLang="zh-TW" i="1" dirty="0"/>
              <a:t> </a:t>
            </a:r>
            <a:r>
              <a:rPr lang="zh-TW" altLang="en-US" dirty="0"/>
              <a:t>中的所有</a:t>
            </a:r>
            <a:r>
              <a:rPr lang="en-US" altLang="zh-TW" dirty="0"/>
              <a:t>node mark</a:t>
            </a:r>
            <a:r>
              <a:rPr lang="zh-TW" altLang="en-US" dirty="0"/>
              <a:t>為湖中點。</a:t>
            </a:r>
            <a:r>
              <a:rPr lang="en-US" altLang="zh-TW" dirty="0"/>
              <a:t>(</a:t>
            </a:r>
            <a:r>
              <a:rPr lang="zh-TW" altLang="en-US" dirty="0"/>
              <a:t>為了之後不要重複找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4E538-580B-4CE7-BBE9-2F2B064BB39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7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4/24/2020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4BF87-F631-4882-BDA1-33DAE1E13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Rain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11B9BF-4B3B-43FB-9E8F-147703FB5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13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6A4E5-D50B-44FC-8E39-814464051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Solution:</a:t>
            </a:r>
            <a:r>
              <a:rPr lang="zh-TW" altLang="en-US" dirty="0"/>
              <a:t>暴力法</a:t>
            </a:r>
            <a:r>
              <a:rPr lang="en-US" altLang="zh-TW" dirty="0"/>
              <a:t>O(VE)+find boundary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51774A-3569-40FB-96BE-1D64DE567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找出</a:t>
            </a:r>
            <a:r>
              <a:rPr lang="en-US" altLang="zh-TW" sz="4000" dirty="0"/>
              <a:t>boundary???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136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DE70D-CFD2-4DC9-A063-5F028641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19A8B-ED76-4790-95AC-5610A7B2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8522"/>
            <a:ext cx="10058400" cy="4050792"/>
          </a:xfrm>
        </p:spPr>
        <p:txBody>
          <a:bodyPr/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任何一個</a:t>
            </a:r>
            <a:r>
              <a:rPr lang="en-US" altLang="zh-TW" dirty="0"/>
              <a:t>edge</a:t>
            </a:r>
            <a:r>
              <a:rPr lang="zh-TW" altLang="en-US" dirty="0"/>
              <a:t>，沒有被兩個三角形所包含即為一個</a:t>
            </a:r>
            <a:r>
              <a:rPr lang="en-US" altLang="zh-TW" dirty="0"/>
              <a:t>boundary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Boundary</a:t>
            </a:r>
            <a:r>
              <a:rPr lang="zh-TW" altLang="en-US" dirty="0"/>
              <a:t>上的</a:t>
            </a:r>
            <a:r>
              <a:rPr lang="en-US" altLang="zh-TW" dirty="0"/>
              <a:t>node</a:t>
            </a:r>
            <a:r>
              <a:rPr lang="zh-TW" altLang="en-US" dirty="0"/>
              <a:t>，稱他為</a:t>
            </a:r>
            <a:r>
              <a:rPr lang="en-US" altLang="zh-TW" dirty="0"/>
              <a:t>boundary-node</a:t>
            </a:r>
            <a:r>
              <a:rPr lang="zh-TW" altLang="en-US" dirty="0"/>
              <a:t>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C6D6CB-590D-4D34-9E09-F616A3715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17041" r="3379" b="40933"/>
          <a:stretch/>
        </p:blipFill>
        <p:spPr>
          <a:xfrm>
            <a:off x="1036353" y="2739883"/>
            <a:ext cx="9104239" cy="38061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32368C-4902-4071-A5FF-F212BA0DE6E4}"/>
              </a:ext>
            </a:extLst>
          </p:cNvPr>
          <p:cNvSpPr txBox="1"/>
          <p:nvPr/>
        </p:nvSpPr>
        <p:spPr>
          <a:xfrm>
            <a:off x="0" y="1432256"/>
            <a:ext cx="12559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/>
              <a:t>重點</a:t>
            </a:r>
            <a:r>
              <a:rPr lang="en-US" altLang="zh-TW" sz="4000" b="1" dirty="0"/>
              <a:t>:boundary-node</a:t>
            </a:r>
            <a:r>
              <a:rPr lang="zh-TW" altLang="en-US" sz="4000" b="1" dirty="0"/>
              <a:t>不會是湖的中心。</a:t>
            </a:r>
            <a:endParaRPr lang="en-US" altLang="zh-TW" sz="4000" b="1" dirty="0"/>
          </a:p>
          <a:p>
            <a:r>
              <a:rPr lang="zh-TW" altLang="en-US" sz="4000" b="1" dirty="0"/>
              <a:t>所有非</a:t>
            </a:r>
            <a:r>
              <a:rPr lang="en-US" altLang="zh-TW" sz="4000" b="1" dirty="0"/>
              <a:t>boundary-node</a:t>
            </a:r>
            <a:r>
              <a:rPr lang="zh-TW" altLang="en-US" sz="4000" b="1" dirty="0"/>
              <a:t>會被</a:t>
            </a:r>
            <a:r>
              <a:rPr lang="en-US" altLang="zh-TW" sz="4000" b="1" dirty="0"/>
              <a:t>boundary-node</a:t>
            </a:r>
            <a:r>
              <a:rPr lang="zh-TW" altLang="en-US" sz="4000" b="1" dirty="0"/>
              <a:t>圍起來。</a:t>
            </a:r>
          </a:p>
        </p:txBody>
      </p:sp>
    </p:spTree>
    <p:extLst>
      <p:ext uri="{BB962C8B-B14F-4D97-AF65-F5344CB8AC3E}">
        <p14:creationId xmlns:p14="http://schemas.microsoft.com/office/powerpoint/2010/main" val="25425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54BC0-0F2B-4E46-A2C6-E135C46E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72E070-07EB-4CD3-B267-A4BAF2E6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468031" cy="4050792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找出所有</a:t>
            </a:r>
            <a:r>
              <a:rPr lang="en-US" altLang="zh-TW" dirty="0"/>
              <a:t>non-boundary</a:t>
            </a:r>
            <a:r>
              <a:rPr lang="zh-TW" altLang="en-US" dirty="0"/>
              <a:t> </a:t>
            </a:r>
            <a:r>
              <a:rPr lang="en-US" altLang="zh-TW" dirty="0"/>
              <a:t>node</a:t>
            </a:r>
            <a:r>
              <a:rPr lang="zh-TW" altLang="en-US" dirty="0"/>
              <a:t>。 </a:t>
            </a:r>
            <a:r>
              <a:rPr lang="zh-TW" altLang="en-US" dirty="0">
                <a:solidFill>
                  <a:srgbClr val="7030A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＊</a:t>
            </a:r>
            <a:r>
              <a:rPr lang="en-US" altLang="zh-TW" dirty="0">
                <a:solidFill>
                  <a:srgbClr val="7030A0"/>
                </a:solidFill>
              </a:rPr>
              <a:t>O(?)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先對所有</a:t>
            </a:r>
            <a:r>
              <a:rPr lang="en-US" altLang="zh-TW" dirty="0"/>
              <a:t>non-boundary node</a:t>
            </a:r>
            <a:r>
              <a:rPr lang="zh-TW" altLang="en-US" dirty="0"/>
              <a:t>進行一次</a:t>
            </a:r>
            <a:r>
              <a:rPr lang="en-US" altLang="zh-TW" dirty="0"/>
              <a:t>sorting</a:t>
            </a:r>
            <a:r>
              <a:rPr lang="zh-TW" altLang="en-US" dirty="0"/>
              <a:t>。 </a:t>
            </a:r>
            <a:r>
              <a:rPr lang="en-US" altLang="zh-TW" dirty="0">
                <a:solidFill>
                  <a:srgbClr val="00B0F0"/>
                </a:solidFill>
              </a:rPr>
              <a:t>O(V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 err="1">
                <a:solidFill>
                  <a:srgbClr val="00B0F0"/>
                </a:solidFill>
              </a:rPr>
              <a:t>lgV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/>
              <a:t> 					</a:t>
            </a:r>
            <a:r>
              <a:rPr lang="en-US" altLang="zh-TW" dirty="0" err="1"/>
              <a:t>Note:V</a:t>
            </a:r>
            <a:r>
              <a:rPr lang="en-US" altLang="zh-TW" baseline="30000" dirty="0"/>
              <a:t>* </a:t>
            </a:r>
            <a:r>
              <a:rPr lang="en-US" altLang="zh-TW" dirty="0"/>
              <a:t>is the number of non-boundary nodes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/>
              <a:t>3.</a:t>
            </a:r>
            <a:r>
              <a:rPr lang="zh-TW" altLang="en-US" dirty="0"/>
              <a:t>由小到大對所有以</a:t>
            </a:r>
            <a:r>
              <a:rPr lang="en-US" altLang="zh-TW" dirty="0"/>
              <a:t>node(v</a:t>
            </a:r>
            <a:r>
              <a:rPr lang="en-US" altLang="zh-TW" baseline="-25000" dirty="0"/>
              <a:t>i</a:t>
            </a:r>
            <a:r>
              <a:rPr lang="en-US" altLang="zh-TW" dirty="0"/>
              <a:t>)</a:t>
            </a:r>
            <a:r>
              <a:rPr lang="zh-TW" altLang="en-US" dirty="0"/>
              <a:t>嘗試尋找</a:t>
            </a:r>
            <a:r>
              <a:rPr lang="zh-TW" altLang="en-US" dirty="0">
                <a:sym typeface="Wingdings" panose="05000000000000000000" pitchFamily="2" charset="2"/>
              </a:rPr>
              <a:t>以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r>
              <a:rPr lang="en-US" altLang="zh-TW" baseline="-25000" dirty="0">
                <a:sym typeface="Wingdings" panose="05000000000000000000" pitchFamily="2" charset="2"/>
              </a:rPr>
              <a:t>i</a:t>
            </a:r>
            <a:r>
              <a:rPr lang="zh-TW" altLang="en-US" dirty="0">
                <a:sym typeface="Wingdings" panose="05000000000000000000" pitchFamily="2" charset="2"/>
              </a:rPr>
              <a:t>為中心點的湖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r>
              <a:rPr lang="zh-TW" altLang="en-US" dirty="0"/>
              <a:t>*每次最多就是找所有</a:t>
            </a:r>
            <a:r>
              <a:rPr lang="en-US" altLang="zh-TW" dirty="0"/>
              <a:t>edge</a:t>
            </a:r>
            <a:r>
              <a:rPr lang="zh-TW" altLang="en-US" dirty="0"/>
              <a:t> </a:t>
            </a:r>
            <a:r>
              <a:rPr lang="en-US" altLang="zh-TW" dirty="0"/>
              <a:t>O(E)</a:t>
            </a:r>
            <a:r>
              <a:rPr lang="zh-TW" altLang="en-US" dirty="0"/>
              <a:t>。對所有</a:t>
            </a:r>
            <a:r>
              <a:rPr lang="en-US" altLang="zh-TW" dirty="0"/>
              <a:t>non-boundary node</a:t>
            </a:r>
            <a:r>
              <a:rPr lang="zh-TW" altLang="en-US" dirty="0"/>
              <a:t>做</a:t>
            </a:r>
            <a:r>
              <a:rPr lang="en-US" altLang="zh-TW" dirty="0"/>
              <a:t>:V</a:t>
            </a:r>
            <a:r>
              <a:rPr lang="en-US" altLang="zh-TW" baseline="30000" dirty="0"/>
              <a:t>*</a:t>
            </a:r>
            <a:r>
              <a:rPr lang="en-US" altLang="zh-TW" dirty="0"/>
              <a:t>*O(E)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F0"/>
                </a:solidFill>
              </a:rPr>
              <a:t>O(V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>
                <a:solidFill>
                  <a:srgbClr val="00B0F0"/>
                </a:solidFill>
              </a:rPr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062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3EF4D-CC39-4A40-93C8-9AECF230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0998D0-A458-4B0E-AA78-CCD893A2E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39" r="32103" b="14068"/>
          <a:stretch/>
        </p:blipFill>
        <p:spPr>
          <a:xfrm>
            <a:off x="3404170" y="484632"/>
            <a:ext cx="5383659" cy="6101103"/>
          </a:xfrm>
        </p:spPr>
      </p:pic>
    </p:spTree>
    <p:extLst>
      <p:ext uri="{BB962C8B-B14F-4D97-AF65-F5344CB8AC3E}">
        <p14:creationId xmlns:p14="http://schemas.microsoft.com/office/powerpoint/2010/main" val="123634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D648B-2F21-4A34-9040-C52C0C30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 題目敘述</a:t>
            </a:r>
            <a:endParaRPr lang="en-US" altLang="zh-TW" sz="4800" dirty="0"/>
          </a:p>
          <a:p>
            <a:r>
              <a:rPr lang="zh-TW" altLang="en-US" sz="4800" dirty="0"/>
              <a:t> </a:t>
            </a:r>
            <a:r>
              <a:rPr lang="en-US" altLang="zh-TW" sz="4800" dirty="0"/>
              <a:t>Constraints</a:t>
            </a:r>
          </a:p>
          <a:p>
            <a:r>
              <a:rPr lang="zh-TW" altLang="en-US" sz="4800" dirty="0"/>
              <a:t> </a:t>
            </a:r>
            <a:r>
              <a:rPr lang="en-US" altLang="zh-TW" sz="4800" dirty="0"/>
              <a:t>Special cases</a:t>
            </a:r>
          </a:p>
          <a:p>
            <a:r>
              <a:rPr lang="zh-TW" altLang="en-US" sz="4800" dirty="0"/>
              <a:t> </a:t>
            </a:r>
            <a:r>
              <a:rPr lang="en-US" altLang="zh-TW" sz="4800" dirty="0"/>
              <a:t>Solution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8493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FA952-1DF5-45FA-8F49-BE8669E0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5D79A-EA0A-4E43-950A-BC459516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 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96BAD2-FAC9-406F-ACF5-4457FE1E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0" t="40768" r="53084" b="32837"/>
          <a:stretch/>
        </p:blipFill>
        <p:spPr>
          <a:xfrm>
            <a:off x="800124" y="2122269"/>
            <a:ext cx="9767984" cy="43228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EA1F1-F14B-425F-B752-DBF4F8B77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1" t="44402" r="51608" b="27710"/>
          <a:stretch/>
        </p:blipFill>
        <p:spPr>
          <a:xfrm>
            <a:off x="1080194" y="2382086"/>
            <a:ext cx="9767984" cy="4228654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CAF3AC34-AFF2-4ABC-969C-05CEAC1D26CE}"/>
              </a:ext>
            </a:extLst>
          </p:cNvPr>
          <p:cNvSpPr/>
          <p:nvPr/>
        </p:nvSpPr>
        <p:spPr>
          <a:xfrm>
            <a:off x="8684645" y="893647"/>
            <a:ext cx="2163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Case num:</a:t>
            </a:r>
          </a:p>
          <a:p>
            <a:r>
              <a:rPr lang="en-US" altLang="zh-TW" dirty="0"/>
              <a:t>10</a:t>
            </a:r>
          </a:p>
          <a:p>
            <a:r>
              <a:rPr lang="en-US" altLang="zh-TW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10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Testcase constraints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D648B-2F21-4A34-9040-C52C0C30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1. No intersections</a:t>
            </a:r>
          </a:p>
          <a:p>
            <a:r>
              <a:rPr lang="en-US" altLang="zh-TW" sz="4800" dirty="0"/>
              <a:t>2.Single connected region</a:t>
            </a:r>
          </a:p>
          <a:p>
            <a:r>
              <a:rPr lang="en-US" altLang="zh-TW" sz="4800" dirty="0"/>
              <a:t>3.No “holes”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626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 intersections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3A7636B-B85D-4F69-8D87-1B0B1DF2C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Edges should not intersect each other except for end points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2EBF-EE0E-4603-9910-17426C61B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" t="50000" r="44513" b="11486"/>
          <a:stretch/>
        </p:blipFill>
        <p:spPr>
          <a:xfrm>
            <a:off x="2015053" y="2913606"/>
            <a:ext cx="8218007" cy="3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connected region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D7D516B-52D7-4F6A-A807-0C8933E5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Points and edges form a </a:t>
            </a:r>
            <a:r>
              <a:rPr lang="en-US" altLang="zh-TW" b="1" dirty="0"/>
              <a:t>single</a:t>
            </a:r>
            <a:r>
              <a:rPr lang="en-US" altLang="zh-TW" dirty="0"/>
              <a:t> connected region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2C2EEE-712F-4150-9805-486C6B23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2" t="48022" r="28587" b="11754"/>
          <a:stretch/>
        </p:blipFill>
        <p:spPr>
          <a:xfrm>
            <a:off x="1427355" y="2948998"/>
            <a:ext cx="9093382" cy="36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 “holes”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4719586-718A-4F06-A43E-0CD671B81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“Holes”: </a:t>
            </a:r>
            <a:r>
              <a:rPr lang="zh-TW" altLang="en-US" dirty="0"/>
              <a:t>中間出現不是三角形的圖形。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81EAEA-AE20-4F13-BB4A-FA3FFCD30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6" t="37151" r="44086" b="6157"/>
          <a:stretch/>
        </p:blipFill>
        <p:spPr>
          <a:xfrm>
            <a:off x="3513762" y="2505105"/>
            <a:ext cx="6061751" cy="42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A2A0D-666C-4D0F-A4AB-949BF24F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 depth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E6724CF-4913-48E2-87AF-C36F7406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lakes connected with zero depth are considered separate lakes</a:t>
            </a:r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D45240-3EF5-4301-863E-7C00AE93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6" t="34612" r="52172" b="25686"/>
          <a:stretch/>
        </p:blipFill>
        <p:spPr>
          <a:xfrm>
            <a:off x="525318" y="2663754"/>
            <a:ext cx="5731644" cy="33606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8D515D-C969-4B1E-9CD5-F69BBE64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7" t="23417" r="50676" b="39143"/>
          <a:stretch/>
        </p:blipFill>
        <p:spPr>
          <a:xfrm>
            <a:off x="6534364" y="2663754"/>
            <a:ext cx="5342562" cy="33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9D077-8D72-4D2D-8235-CBBF078E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size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572C1-A9A3-4A85-BF8E-D049C043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 of nodes (V): Each node is given a distinct 2-letter code.</a:t>
            </a:r>
          </a:p>
          <a:p>
            <a:pPr marL="0" indent="0">
              <a:buNone/>
            </a:pPr>
            <a:r>
              <a:rPr lang="en-US" altLang="zh-TW" dirty="0"/>
              <a:t>		        So V &lt;= 52*53 &lt;= 2756 ~=10</a:t>
            </a:r>
            <a:r>
              <a:rPr lang="en-US" altLang="zh-TW" baseline="30000" dirty="0"/>
              <a:t>3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3 &lt;= V &lt;= 2756~= O(10</a:t>
            </a:r>
            <a:r>
              <a:rPr lang="en-US" altLang="zh-TW" baseline="30000" dirty="0"/>
              <a:t>3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Num of edges (E): Since there are no intersections, we know that num of edges is 		 smaller than C(n,2) ~= 10</a:t>
            </a:r>
            <a:r>
              <a:rPr lang="en-US" altLang="zh-TW" baseline="30000" dirty="0"/>
              <a:t>6</a:t>
            </a:r>
            <a:endParaRPr lang="en-US" altLang="zh-TW" dirty="0"/>
          </a:p>
          <a:p>
            <a:pPr marL="2271400" lvl="8" indent="0">
              <a:buNone/>
            </a:pPr>
            <a:r>
              <a:rPr lang="en-US" altLang="zh-TW" sz="2000" dirty="0"/>
              <a:t> 	3 &lt;= E &lt;= O(C(n,2)) ~= O(10</a:t>
            </a:r>
            <a:r>
              <a:rPr lang="en-US" altLang="zh-TW" sz="2000" baseline="30000" dirty="0"/>
              <a:t>6</a:t>
            </a:r>
            <a:r>
              <a:rPr lang="en-US" altLang="zh-TW" sz="2000" dirty="0"/>
              <a:t>)</a:t>
            </a:r>
          </a:p>
          <a:p>
            <a:r>
              <a:rPr lang="en-US" altLang="zh-TW" dirty="0" err="1"/>
              <a:t>x,y</a:t>
            </a:r>
            <a:r>
              <a:rPr lang="en-US" altLang="zh-TW" dirty="0"/>
              <a:t>:</a:t>
            </a:r>
          </a:p>
          <a:p>
            <a:pPr marL="274320" lvl="1" indent="0">
              <a:buNone/>
            </a:pPr>
            <a:r>
              <a:rPr lang="en-US" altLang="zh-TW" dirty="0"/>
              <a:t>	-10000&lt;=</a:t>
            </a:r>
            <a:r>
              <a:rPr lang="en-US" altLang="zh-TW" dirty="0" err="1"/>
              <a:t>x,y</a:t>
            </a:r>
            <a:r>
              <a:rPr lang="en-US" altLang="zh-TW" dirty="0"/>
              <a:t>&lt;=10000</a:t>
            </a:r>
          </a:p>
          <a:p>
            <a:r>
              <a:rPr lang="en-US" altLang="zh-TW" dirty="0"/>
              <a:t>h:</a:t>
            </a:r>
          </a:p>
          <a:p>
            <a:pPr marL="822960" lvl="3" indent="0">
              <a:buNone/>
            </a:pPr>
            <a:r>
              <a:rPr lang="en-US" altLang="zh-TW" dirty="0"/>
              <a:t>	0&lt;=h&lt;=8848</a:t>
            </a:r>
          </a:p>
        </p:txBody>
      </p:sp>
    </p:spTree>
    <p:extLst>
      <p:ext uri="{BB962C8B-B14F-4D97-AF65-F5344CB8AC3E}">
        <p14:creationId xmlns:p14="http://schemas.microsoft.com/office/powerpoint/2010/main" val="40661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226</TotalTime>
  <Words>637</Words>
  <Application>Microsoft Office PowerPoint</Application>
  <PresentationFormat>寬螢幕</PresentationFormat>
  <Paragraphs>63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微軟正黑體</vt:lpstr>
      <vt:lpstr>PMingLiU</vt:lpstr>
      <vt:lpstr>PMingLiU</vt:lpstr>
      <vt:lpstr>標楷體</vt:lpstr>
      <vt:lpstr>Calibri</vt:lpstr>
      <vt:lpstr>Rockwell</vt:lpstr>
      <vt:lpstr>Rockwell Condensed</vt:lpstr>
      <vt:lpstr>Wingdings</vt:lpstr>
      <vt:lpstr>木刻字型</vt:lpstr>
      <vt:lpstr>Rain</vt:lpstr>
      <vt:lpstr>outline</vt:lpstr>
      <vt:lpstr>題目敘述</vt:lpstr>
      <vt:lpstr>Testcase constraints</vt:lpstr>
      <vt:lpstr>No intersections</vt:lpstr>
      <vt:lpstr>Single connected region</vt:lpstr>
      <vt:lpstr>No “holes”</vt:lpstr>
      <vt:lpstr>Zero depth</vt:lpstr>
      <vt:lpstr>Problem size</vt:lpstr>
      <vt:lpstr>Solution:暴力法O(VE)+find boundary</vt:lpstr>
      <vt:lpstr>boundary</vt:lpstr>
      <vt:lpstr>流程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</dc:title>
  <dc:creator>Chen</dc:creator>
  <cp:lastModifiedBy>Chen</cp:lastModifiedBy>
  <cp:revision>26</cp:revision>
  <dcterms:created xsi:type="dcterms:W3CDTF">2020-04-23T02:53:22Z</dcterms:created>
  <dcterms:modified xsi:type="dcterms:W3CDTF">2020-04-24T06:42:33Z</dcterms:modified>
</cp:coreProperties>
</file>